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87" r:id="rId2"/>
    <p:sldId id="302" r:id="rId3"/>
    <p:sldId id="304" r:id="rId4"/>
    <p:sldId id="307" r:id="rId5"/>
    <p:sldId id="308" r:id="rId6"/>
    <p:sldId id="310" r:id="rId7"/>
    <p:sldId id="30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CC99"/>
    <a:srgbClr val="FAC896"/>
    <a:srgbClr val="FF00FF"/>
    <a:srgbClr val="7F7F7F"/>
    <a:srgbClr val="FF9999"/>
    <a:srgbClr val="58B1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Light Style 3 - Accent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8" autoAdjust="0"/>
    <p:restoredTop sz="94634"/>
  </p:normalViewPr>
  <p:slideViewPr>
    <p:cSldViewPr snapToGrid="0" snapToObjects="1">
      <p:cViewPr varScale="1">
        <p:scale>
          <a:sx n="96" d="100"/>
          <a:sy n="96" d="100"/>
        </p:scale>
        <p:origin x="102" y="85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2.jpg>
</file>

<file path=ppt/media/image3.png>
</file>

<file path=ppt/media/image4.png>
</file>

<file path=ppt/media/image5.jpg>
</file>

<file path=ppt/media/image6.jpe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4D7965-FDD3-4AAB-8168-0201B8542D72}" type="datetimeFigureOut">
              <a:rPr lang="en-IN" smtClean="0"/>
              <a:t>07-01-2025</a:t>
            </a:fld>
            <a:endParaRPr lang="en-IN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25AFC0E-0808-49B4-8C1F-2AE17D3AB512}" type="slidenum">
              <a:rPr lang="en-IN" smtClean="0"/>
              <a:t>‹#›</a:t>
            </a:fld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552993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CDD9D93C-F1B2-954A-922C-6BFAC2587A3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5B9100-FD34-654C-A437-1DB2DD17F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7FFEDD-D929-C149-9192-A0246B2C6A63}" type="datetimeFigureOut">
              <a:rPr lang="en-US" smtClean="0"/>
              <a:t>1/7/2025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F319C32-599D-B44A-9BE4-B54877AABB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8A82515-6936-D44F-9E1F-E15FD16E9E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42E19B-BBB1-2246-AAA4-0D48B8609D3A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6EB11C95-322B-D547-B3D1-C6B4B53DB5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62181" y="607219"/>
            <a:ext cx="6108526" cy="2387600"/>
          </a:xfrm>
        </p:spPr>
        <p:txBody>
          <a:bodyPr anchor="b">
            <a:normAutofit/>
          </a:bodyPr>
          <a:lstStyle>
            <a:lvl1pPr algn="l">
              <a:defRPr sz="4000" b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B92D950A-D062-CE4F-9413-D6D258E2B5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62181" y="3001887"/>
            <a:ext cx="6108526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>
                <a:solidFill>
                  <a:schemeClr val="bg1"/>
                </a:solidFill>
                <a:latin typeface="Helvetica" pitchFamily="2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0994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84DB2A93-C310-D24D-98A6-9BAEE1D2113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4F91AE6-2F90-E047-9188-FF4B532B80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320" y="75157"/>
            <a:ext cx="9533351" cy="951977"/>
          </a:xfrm>
        </p:spPr>
        <p:txBody>
          <a:bodyPr>
            <a:normAutofit/>
          </a:bodyPr>
          <a:lstStyle>
            <a:lvl1pPr>
              <a:defRPr sz="3200" b="1" i="0">
                <a:solidFill>
                  <a:schemeClr val="bg1"/>
                </a:solidFill>
                <a:latin typeface="Helvetica" pitchFamily="2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AB8773-1E4D-C34E-BD9A-79AE166ABF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4320" y="1253331"/>
            <a:ext cx="11775510" cy="4966494"/>
          </a:xfrm>
        </p:spPr>
        <p:txBody>
          <a:bodyPr/>
          <a:lstStyle>
            <a:lvl1pPr>
              <a:defRPr sz="2000">
                <a:latin typeface="Helvetica" pitchFamily="2" charset="0"/>
              </a:defRPr>
            </a:lvl1pPr>
            <a:lvl2pPr>
              <a:defRPr sz="1800">
                <a:latin typeface="Helvetica" pitchFamily="2" charset="0"/>
              </a:defRPr>
            </a:lvl2pPr>
            <a:lvl3pPr>
              <a:defRPr sz="1800">
                <a:latin typeface="Helvetica" pitchFamily="2" charset="0"/>
              </a:defRPr>
            </a:lvl3pPr>
            <a:lvl4pPr>
              <a:defRPr>
                <a:latin typeface="Helvetica" pitchFamily="2" charset="0"/>
              </a:defRPr>
            </a:lvl4pPr>
            <a:lvl5pPr>
              <a:defRPr>
                <a:latin typeface="Helvetica" pitchFamily="2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1A3372-F36B-424C-9D6E-FE0C40FA2B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0" y="6451931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Created by MBK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40C87E-CCC1-C649-9B10-88B0370B6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60976" y="6445014"/>
            <a:ext cx="2962701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Sheet no -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9672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B03CB64-FE0A-D04E-AF9D-7DB1888B7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0CC0440-C6B2-C946-A0EB-3FE3B3AE20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1CAE61-1272-A243-AD46-BED8E241B34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7FFEDD-D929-C149-9192-A0246B2C6A63}" type="datetimeFigureOut">
              <a:rPr lang="en-US" smtClean="0"/>
              <a:t>1/7/2025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9B8A99-19B0-B04B-9374-9FEC306276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D097CE-6459-CD4F-9556-BCB6155069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60976" y="6363126"/>
            <a:ext cx="296270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42E19B-BBB1-2246-AAA4-0D48B8609D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99716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50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51682795"/>
              </p:ext>
            </p:extLst>
          </p:nvPr>
        </p:nvGraphicFramePr>
        <p:xfrm>
          <a:off x="7432362" y="2511184"/>
          <a:ext cx="4622473" cy="4023360"/>
        </p:xfrm>
        <a:graphic>
          <a:graphicData uri="http://schemas.openxmlformats.org/drawingml/2006/table">
            <a:tbl>
              <a:tblPr bandRow="1">
                <a:tableStyleId>{5C22544A-7EE6-4342-B048-85BDC9FD1C3A}</a:tableStyleId>
              </a:tblPr>
              <a:tblGrid>
                <a:gridCol w="233647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65760">
                <a:tc>
                  <a:txBody>
                    <a:bodyPr/>
                    <a:lstStyle/>
                    <a:p>
                      <a:pPr algn="l"/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Test Report </a:t>
                      </a: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No.</a:t>
                      </a:r>
                      <a:endParaRPr lang="en-US" sz="1200" b="1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kern="12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ABR-C01-011077</a:t>
                      </a: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Test</a:t>
                      </a:r>
                      <a:r>
                        <a:rPr lang="en-US" sz="1200" b="1" baseline="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request Details</a:t>
                      </a:r>
                      <a:endParaRPr lang="en-US" sz="12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Verdana" pitchFamily="34" charset="0"/>
                          <a:cs typeface="Arial" panose="020B0604020202020204" pitchFamily="34" charset="0"/>
                        </a:rPr>
                        <a:t>2023-62651</a:t>
                      </a: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b="1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Test request by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Verdana" pitchFamily="34" charset="0"/>
                          <a:cs typeface="Arial" panose="020B0604020202020204" pitchFamily="34" charset="0"/>
                        </a:rPr>
                        <a:t>Prathamesh P. Kumbhar</a:t>
                      </a:r>
                      <a:endParaRPr lang="en-IN" sz="1200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Verdana" pitchFamily="34" charset="0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5810575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1200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Project </a:t>
                      </a:r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Code, Project Stage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K19, Production</a:t>
                      </a:r>
                      <a:endParaRPr lang="en-US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kern="120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Part No.</a:t>
                      </a:r>
                      <a:endParaRPr lang="en-US" sz="12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ea typeface="+mn-ea"/>
                          <a:cs typeface="Arial" pitchFamily="34" charset="0"/>
                        </a:rPr>
                        <a:t>DH151077/03</a:t>
                      </a:r>
                      <a:endParaRPr lang="en-US" sz="1200" kern="1200" dirty="0">
                        <a:solidFill>
                          <a:schemeClr val="bg1"/>
                        </a:solidFill>
                        <a:latin typeface="Arial" pitchFamily="34" charset="0"/>
                        <a:ea typeface="+mn-ea"/>
                        <a:cs typeface="Arial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Report Date</a:t>
                      </a: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altLang="en-US" sz="12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27-JUNE-</a:t>
                      </a:r>
                      <a:r>
                        <a:rPr lang="en-IN" alt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2023</a:t>
                      </a:r>
                      <a:endParaRPr lang="en-IN" altLang="en-US" sz="1200" b="0" dirty="0" smtClean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1436" marR="91436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5434330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Conducted </a:t>
                      </a: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By</a:t>
                      </a:r>
                      <a:endParaRPr lang="en-IN" sz="1200" b="1" kern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Anuj / Gauri / Nikita</a:t>
                      </a:r>
                      <a:endParaRPr lang="en-US" sz="1200" b="0" dirty="0" smtClean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1436" marR="91436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b="1" kern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Report Prepared By</a:t>
                      </a:r>
                      <a:endParaRPr lang="en-IN" sz="1200" b="1" kern="1200" dirty="0" smtClean="0">
                        <a:solidFill>
                          <a:schemeClr val="bg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Gauri / Nikita</a:t>
                      </a:r>
                      <a:endParaRPr lang="en-US" sz="1200" b="0" dirty="0" smtClean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1436" marR="91436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8139049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Checked &amp; Approved </a:t>
                      </a:r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by</a:t>
                      </a: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aseline="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Mehul B Champaneria</a:t>
                      </a:r>
                      <a:endParaRPr lang="en-US" sz="1200" b="0" dirty="0" smtClean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 marL="91436" marR="91436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1" dirty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Test </a:t>
                      </a:r>
                      <a:r>
                        <a:rPr lang="en-US" sz="1200" b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duration</a:t>
                      </a:r>
                      <a:endParaRPr lang="en-US" sz="12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baseline="0" dirty="0" smtClean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--</a:t>
                      </a:r>
                      <a:endParaRPr lang="en-US" sz="12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59158674"/>
                  </a:ext>
                </a:extLst>
              </a:tr>
              <a:tr h="36576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1200" b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Test Status</a:t>
                      </a:r>
                      <a:endParaRPr lang="en-US" sz="1200" b="1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1200" b="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1421" marR="91421" marT="34277" marB="34277" anchor="ctr">
                    <a:solidFill>
                      <a:schemeClr val="accent1">
                        <a:alpha val="18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41558598"/>
                  </a:ext>
                </a:extLst>
              </a:tr>
            </a:tbl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9962526" y="6193630"/>
            <a:ext cx="1541932" cy="305500"/>
            <a:chOff x="7219950" y="5705475"/>
            <a:chExt cx="1213757" cy="305429"/>
          </a:xfrm>
        </p:grpSpPr>
        <p:sp>
          <p:nvSpPr>
            <p:cNvPr id="9" name="Flowchart: Connector 8"/>
            <p:cNvSpPr/>
            <p:nvPr/>
          </p:nvSpPr>
          <p:spPr>
            <a:xfrm>
              <a:off x="7219950" y="5727876"/>
              <a:ext cx="299357" cy="283028"/>
            </a:xfrm>
            <a:prstGeom prst="flowChartConnector">
              <a:avLst/>
            </a:prstGeom>
            <a:solidFill>
              <a:srgbClr val="00B05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N" dirty="0">
                <a:solidFill>
                  <a:schemeClr val="tx1"/>
                </a:solidFill>
                <a:latin typeface="Calibri"/>
              </a:endParaRPr>
            </a:p>
          </p:txBody>
        </p:sp>
        <p:sp>
          <p:nvSpPr>
            <p:cNvPr id="10" name="Flowchart: Connector 9"/>
            <p:cNvSpPr/>
            <p:nvPr/>
          </p:nvSpPr>
          <p:spPr>
            <a:xfrm>
              <a:off x="7677150" y="5705475"/>
              <a:ext cx="299357" cy="283028"/>
            </a:xfrm>
            <a:prstGeom prst="flowChartConnector">
              <a:avLst/>
            </a:prstGeom>
            <a:solidFill>
              <a:srgbClr val="FFFF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N" dirty="0">
                <a:solidFill>
                  <a:prstClr val="white"/>
                </a:solidFill>
                <a:latin typeface="Calibri"/>
              </a:endParaRPr>
            </a:p>
          </p:txBody>
        </p:sp>
        <p:sp>
          <p:nvSpPr>
            <p:cNvPr id="11" name="Flowchart: Connector 10"/>
            <p:cNvSpPr/>
            <p:nvPr/>
          </p:nvSpPr>
          <p:spPr>
            <a:xfrm>
              <a:off x="8134350" y="5705475"/>
              <a:ext cx="299357" cy="283028"/>
            </a:xfrm>
            <a:prstGeom prst="flowChartConnector">
              <a:avLst/>
            </a:prstGeom>
            <a:solidFill>
              <a:srgbClr val="FF000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defRPr/>
              </a:pPr>
              <a:endParaRPr lang="en-IN" dirty="0">
                <a:solidFill>
                  <a:prstClr val="white"/>
                </a:solidFill>
                <a:latin typeface="Calibri"/>
              </a:endParaRPr>
            </a:p>
          </p:txBody>
        </p:sp>
      </p:grpSp>
      <p:sp>
        <p:nvSpPr>
          <p:cNvPr id="12" name="Title 1"/>
          <p:cNvSpPr txBox="1">
            <a:spLocks/>
          </p:cNvSpPr>
          <p:nvPr/>
        </p:nvSpPr>
        <p:spPr>
          <a:xfrm>
            <a:off x="863599" y="476522"/>
            <a:ext cx="11049001" cy="1365160"/>
          </a:xfrm>
          <a:prstGeom prst="rect">
            <a:avLst/>
          </a:prstGeom>
          <a:noFill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vert="horz" lIns="108850" tIns="54425" rIns="108850" bIns="54425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spcAft>
                <a:spcPts val="600"/>
              </a:spcAft>
              <a:buNone/>
              <a:defRPr lang="en-IN" sz="2400" b="1" i="0" kern="1200">
                <a:solidFill>
                  <a:schemeClr val="lt1"/>
                </a:solidFill>
                <a:effectLst/>
                <a:latin typeface="Arial" pitchFamily="34" charset="0"/>
                <a:ea typeface="+mn-ea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3800" dirty="0" smtClean="0"/>
              <a:t>K19_Front Wheel </a:t>
            </a:r>
            <a:r>
              <a:rPr lang="en-US" sz="3800" dirty="0"/>
              <a:t>R</a:t>
            </a:r>
            <a:r>
              <a:rPr lang="en-US" sz="3800" dirty="0" smtClean="0"/>
              <a:t>im </a:t>
            </a:r>
            <a:r>
              <a:rPr lang="en-US" sz="3800" dirty="0"/>
              <a:t>A</a:t>
            </a:r>
            <a:r>
              <a:rPr lang="en-US" sz="3800" dirty="0" smtClean="0"/>
              <a:t>pproval Test Report</a:t>
            </a:r>
            <a:endParaRPr lang="en-US" sz="3800" dirty="0"/>
          </a:p>
        </p:txBody>
      </p:sp>
      <p:sp>
        <p:nvSpPr>
          <p:cNvPr id="3" name="Rectangle 2"/>
          <p:cNvSpPr/>
          <p:nvPr/>
        </p:nvSpPr>
        <p:spPr>
          <a:xfrm>
            <a:off x="9986336" y="6185617"/>
            <a:ext cx="365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en-IN" dirty="0" smtClean="0">
                <a:sym typeface="Wingdings" panose="05000000000000000000" pitchFamily="2" charset="2"/>
              </a:rPr>
              <a:t>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4461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65137" y="170693"/>
            <a:ext cx="4343088" cy="720000"/>
          </a:xfrm>
        </p:spPr>
        <p:txBody>
          <a:bodyPr anchor="b">
            <a:normAutofit/>
          </a:bodyPr>
          <a:lstStyle/>
          <a:p>
            <a:r>
              <a:rPr lang="en-IN" sz="2800" dirty="0" smtClean="0">
                <a:latin typeface="Arial" pitchFamily="34" charset="0"/>
                <a:cs typeface="Arial" pitchFamily="34" charset="0"/>
              </a:rPr>
              <a:t>Executive</a:t>
            </a:r>
            <a:r>
              <a:rPr lang="en-IN" sz="2800" dirty="0" smtClean="0"/>
              <a:t> Summary :</a:t>
            </a:r>
            <a:endParaRPr lang="en-IN" sz="2800" dirty="0"/>
          </a:p>
        </p:txBody>
      </p:sp>
      <p:sp>
        <p:nvSpPr>
          <p:cNvPr id="6" name="TextBox 5"/>
          <p:cNvSpPr txBox="1"/>
          <p:nvPr/>
        </p:nvSpPr>
        <p:spPr>
          <a:xfrm>
            <a:off x="0" y="1073426"/>
            <a:ext cx="21210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Objective of test: </a:t>
            </a:r>
          </a:p>
          <a:p>
            <a:endParaRPr lang="en-IN" dirty="0"/>
          </a:p>
        </p:txBody>
      </p:sp>
      <p:sp>
        <p:nvSpPr>
          <p:cNvPr id="7" name="TextBox 6"/>
          <p:cNvSpPr txBox="1"/>
          <p:nvPr/>
        </p:nvSpPr>
        <p:spPr>
          <a:xfrm>
            <a:off x="0" y="1372856"/>
            <a:ext cx="112011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Approval test for newly developed Micro Turner make front wheel rim for K19 vehicle. These wheels are received first time from Micro Turner as a alternate source.</a:t>
            </a:r>
          </a:p>
          <a:p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0" y="2034485"/>
            <a:ext cx="17577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Test standard:</a:t>
            </a:r>
            <a:endParaRPr lang="en-IN" dirty="0"/>
          </a:p>
        </p:txBody>
      </p:sp>
      <p:sp>
        <p:nvSpPr>
          <p:cNvPr id="9" name="TextBox 8"/>
          <p:cNvSpPr txBox="1"/>
          <p:nvPr/>
        </p:nvSpPr>
        <p:spPr>
          <a:xfrm>
            <a:off x="1697516" y="2032980"/>
            <a:ext cx="17363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ABS00036_01.</a:t>
            </a:r>
          </a:p>
          <a:p>
            <a:endParaRPr lang="en-IN" dirty="0"/>
          </a:p>
        </p:txBody>
      </p:sp>
      <p:sp>
        <p:nvSpPr>
          <p:cNvPr id="10" name="TextBox 9"/>
          <p:cNvSpPr txBox="1"/>
          <p:nvPr/>
        </p:nvSpPr>
        <p:spPr>
          <a:xfrm>
            <a:off x="0" y="2403817"/>
            <a:ext cx="242457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latin typeface="Arial" panose="020B0604020202020204" pitchFamily="34" charset="0"/>
                <a:cs typeface="Arial" panose="020B0604020202020204" pitchFamily="34" charset="0"/>
              </a:rPr>
              <a:t>Test Sample Details:</a:t>
            </a:r>
          </a:p>
          <a:p>
            <a:endParaRPr lang="en-IN" dirty="0"/>
          </a:p>
        </p:txBody>
      </p:sp>
      <p:sp>
        <p:nvSpPr>
          <p:cNvPr id="11" name="TextBox 10"/>
          <p:cNvSpPr txBox="1"/>
          <p:nvPr/>
        </p:nvSpPr>
        <p:spPr>
          <a:xfrm>
            <a:off x="7971182" y="2356145"/>
            <a:ext cx="362150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u="sng" dirty="0">
                <a:latin typeface="Arial" pitchFamily="34" charset="0"/>
              </a:rPr>
              <a:t>Front wheel rim</a:t>
            </a:r>
            <a:r>
              <a:rPr lang="en-US" b="1" dirty="0">
                <a:latin typeface="Arial" pitchFamily="34" charset="0"/>
              </a:rPr>
              <a:t>: (DH151077/03)</a:t>
            </a:r>
          </a:p>
          <a:p>
            <a:endParaRPr lang="en-IN" dirty="0"/>
          </a:p>
        </p:txBody>
      </p:sp>
      <p:graphicFrame>
        <p:nvGraphicFramePr>
          <p:cNvPr id="12" name="Group 6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46523887"/>
              </p:ext>
            </p:extLst>
          </p:nvPr>
        </p:nvGraphicFramePr>
        <p:xfrm>
          <a:off x="139764" y="2956310"/>
          <a:ext cx="5926185" cy="2855786"/>
        </p:xfrm>
        <a:graphic>
          <a:graphicData uri="http://schemas.openxmlformats.org/drawingml/2006/table">
            <a:tbl>
              <a:tblPr/>
              <a:tblGrid>
                <a:gridCol w="5804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91587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298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61505">
                <a:tc>
                  <a:txBody>
                    <a:bodyPr/>
                    <a:lstStyle/>
                    <a:p>
                      <a:pPr marL="0" marR="0" lvl="0" indent="0" algn="l" defTabSz="914400" rtl="0" eaLnBrk="1" fontAlgn="b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L="7645" marR="7645" marT="7645" marB="0" anchor="b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 marL="7645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 Wheel Rim</a:t>
                      </a:r>
                    </a:p>
                  </a:txBody>
                  <a:tcPr marL="7645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66096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Rim</a:t>
                      </a:r>
                    </a:p>
                  </a:txBody>
                  <a:tcPr marL="7645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Make &amp; size</a:t>
                      </a:r>
                    </a:p>
                  </a:txBody>
                  <a:tcPr marL="91746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MICRO</a:t>
                      </a:r>
                      <a:r>
                        <a:rPr lang="en-US" sz="1200" b="0" i="0" u="none" strike="noStrike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TURNER</a:t>
                      </a:r>
                      <a:r>
                        <a:rPr lang="en-US" sz="12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/ 1.85X17” 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05637">
                <a:tc vMerge="1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en-US" sz="12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charset="0"/>
                      </a:endParaRPr>
                    </a:p>
                  </a:txBody>
                  <a:tcPr marL="7645" marR="7645" marT="7645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Date/Die code/Mfg. Batch</a:t>
                      </a:r>
                    </a:p>
                  </a:txBody>
                  <a:tcPr marL="91746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prstClr val="black"/>
                          </a:solidFill>
                          <a:effectLst/>
                          <a:uLnTx/>
                          <a:uFillTx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NOT PROPERLY VISIBLE</a:t>
                      </a:r>
                      <a:endParaRPr lang="en-US" sz="1200" b="0" i="0" u="none" strike="noStrike" kern="1200" baseline="0" dirty="0" smtClean="0"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05637">
                <a:tc rowSpan="4"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Tyre</a:t>
                      </a:r>
                    </a:p>
                  </a:txBody>
                  <a:tcPr marL="7645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Make &amp; Size</a:t>
                      </a:r>
                    </a:p>
                  </a:txBody>
                  <a:tcPr marL="91746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MRF</a:t>
                      </a:r>
                      <a:r>
                        <a:rPr lang="en-US" sz="1200" b="0" i="0" u="none" strike="noStrike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/ 80/100-17”</a:t>
                      </a:r>
                      <a:endParaRPr lang="en-US" sz="12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056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Static load radius (mm)</a:t>
                      </a:r>
                    </a:p>
                  </a:txBody>
                  <a:tcPr marL="91746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="0" i="0" u="none" strike="noStrike" kern="1200" dirty="0" smtClean="0">
                          <a:solidFill>
                            <a:schemeClr val="tx1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280</a:t>
                      </a: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3207407"/>
                  </a:ext>
                </a:extLst>
              </a:tr>
              <a:tr h="4056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 load capacity (kg)</a:t>
                      </a:r>
                    </a:p>
                  </a:txBody>
                  <a:tcPr marL="91746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170</a:t>
                      </a:r>
                      <a:endParaRPr lang="en-US" sz="12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056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2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Tyre pressure @ cold condition (kpa)</a:t>
                      </a:r>
                    </a:p>
                  </a:txBody>
                  <a:tcPr marL="91746" marR="7645" marT="7645" marB="0" anchor="ctr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230</a:t>
                      </a:r>
                      <a:endParaRPr lang="en-US" sz="12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0" marR="0" marT="0" marB="0"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cxnSp>
        <p:nvCxnSpPr>
          <p:cNvPr id="13" name="Straight Connector 12"/>
          <p:cNvCxnSpPr/>
          <p:nvPr/>
        </p:nvCxnSpPr>
        <p:spPr>
          <a:xfrm>
            <a:off x="6671256" y="2060620"/>
            <a:ext cx="0" cy="409548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7048" y="2778349"/>
            <a:ext cx="2216989" cy="228600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4392" y="2778349"/>
            <a:ext cx="2296559" cy="22860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662885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35860" y="203199"/>
            <a:ext cx="9109740" cy="5448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>
                <a:solidFill>
                  <a:schemeClr val="bg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Test Results &amp; Observation: Radial load durability test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8024" y="1205448"/>
            <a:ext cx="18622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Test </a:t>
            </a:r>
            <a:r>
              <a:rPr lang="en-US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Condition:</a:t>
            </a:r>
            <a:endParaRPr lang="en-US" sz="1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452711" y="1144674"/>
            <a:ext cx="25350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u="sng" dirty="0" smtClean="0">
                <a:latin typeface="Arial" pitchFamily="34" charset="0"/>
              </a:rPr>
              <a:t>Ref. Test setup photo:</a:t>
            </a:r>
            <a:endParaRPr lang="en-US" sz="1600" b="1" u="sng" dirty="0">
              <a:latin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9294" y="3797475"/>
            <a:ext cx="14884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Test Result: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84" t="30986" r="16103" b="19624"/>
          <a:stretch/>
        </p:blipFill>
        <p:spPr>
          <a:xfrm>
            <a:off x="7650052" y="1484338"/>
            <a:ext cx="4346398" cy="254002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9" name="Rounded Rectangular Callout 8"/>
          <p:cNvSpPr/>
          <p:nvPr/>
        </p:nvSpPr>
        <p:spPr>
          <a:xfrm>
            <a:off x="10059632" y="1484338"/>
            <a:ext cx="1328670" cy="376354"/>
          </a:xfrm>
          <a:prstGeom prst="wedgeRoundRectCallout">
            <a:avLst>
              <a:gd name="adj1" fmla="val -26149"/>
              <a:gd name="adj2" fmla="val 106323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solidFill>
                  <a:schemeClr val="tx1"/>
                </a:solidFill>
              </a:rPr>
              <a:t>Wheel clamped in fixture</a:t>
            </a:r>
            <a:endParaRPr lang="en-US" sz="1200" dirty="0">
              <a:solidFill>
                <a:schemeClr val="tx1"/>
              </a:solidFill>
            </a:endParaRPr>
          </a:p>
        </p:txBody>
      </p:sp>
      <p:sp>
        <p:nvSpPr>
          <p:cNvPr id="10" name="Rounded Rectangular Callout 9"/>
          <p:cNvSpPr/>
          <p:nvPr/>
        </p:nvSpPr>
        <p:spPr>
          <a:xfrm>
            <a:off x="7650051" y="3664508"/>
            <a:ext cx="1078063" cy="263852"/>
          </a:xfrm>
          <a:prstGeom prst="wedgeRoundRectCallout">
            <a:avLst>
              <a:gd name="adj1" fmla="val 10795"/>
              <a:gd name="adj2" fmla="val -239017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200" dirty="0" smtClean="0">
                <a:solidFill>
                  <a:schemeClr val="tx1"/>
                </a:solidFill>
              </a:rPr>
              <a:t>Dead </a:t>
            </a:r>
            <a:r>
              <a:rPr lang="en-US" sz="1200" dirty="0">
                <a:solidFill>
                  <a:schemeClr val="tx1"/>
                </a:solidFill>
              </a:rPr>
              <a:t>weight</a:t>
            </a:r>
          </a:p>
        </p:txBody>
      </p:sp>
      <p:graphicFrame>
        <p:nvGraphicFramePr>
          <p:cNvPr id="11" name="Group 17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72116882"/>
              </p:ext>
            </p:extLst>
          </p:nvPr>
        </p:nvGraphicFramePr>
        <p:xfrm>
          <a:off x="135859" y="1661645"/>
          <a:ext cx="4333109" cy="1795194"/>
        </p:xfrm>
        <a:graphic>
          <a:graphicData uri="http://schemas.openxmlformats.org/drawingml/2006/table">
            <a:tbl>
              <a:tblPr/>
              <a:tblGrid>
                <a:gridCol w="234631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8679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55489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 marL="92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 </a:t>
                      </a:r>
                      <a:r>
                        <a:rPr kumimoji="0" lang="en-US" sz="11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Wheel Rim</a:t>
                      </a:r>
                    </a:p>
                  </a:txBody>
                  <a:tcPr marL="92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635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Wheel Speed (kmph)</a:t>
                      </a:r>
                    </a:p>
                  </a:txBody>
                  <a:tcPr marL="1108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50</a:t>
                      </a:r>
                    </a:p>
                  </a:txBody>
                  <a:tcPr marL="92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6069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Tyre Pressure (kg/cm2)</a:t>
                      </a:r>
                    </a:p>
                  </a:txBody>
                  <a:tcPr marL="1108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2.34</a:t>
                      </a:r>
                    </a:p>
                  </a:txBody>
                  <a:tcPr marL="92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6069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Radial Load (N)</a:t>
                      </a:r>
                    </a:p>
                  </a:txBody>
                  <a:tcPr marL="1108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3752.3</a:t>
                      </a:r>
                    </a:p>
                  </a:txBody>
                  <a:tcPr marL="92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60690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1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charset="0"/>
                        </a:rPr>
                        <a:t>Test Duration (Cycles)</a:t>
                      </a:r>
                    </a:p>
                  </a:txBody>
                  <a:tcPr marL="1108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0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8 Lac</a:t>
                      </a:r>
                    </a:p>
                  </a:txBody>
                  <a:tcPr marL="9236" marR="9236" marT="9236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73080364"/>
                  </a:ext>
                </a:extLst>
              </a:tr>
            </a:tbl>
          </a:graphicData>
        </a:graphic>
      </p:graphicFrame>
      <p:graphicFrame>
        <p:nvGraphicFramePr>
          <p:cNvPr id="12" name="Table 1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5255451"/>
              </p:ext>
            </p:extLst>
          </p:nvPr>
        </p:nvGraphicFramePr>
        <p:xfrm>
          <a:off x="209294" y="4263987"/>
          <a:ext cx="11891917" cy="1774407"/>
        </p:xfrm>
        <a:graphic>
          <a:graphicData uri="http://schemas.openxmlformats.org/drawingml/2006/table">
            <a:tbl>
              <a:tblPr/>
              <a:tblGrid>
                <a:gridCol w="66354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4799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328218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96258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No.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Acceptance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criteria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Axial run out (mm)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Radial run out (mm)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Observation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62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Before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After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Before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After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6258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3866">
                <a:tc gridSpan="11"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 WHEEL RIM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65176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There should be no evidence of harmful cracks, significant deformation or any abnormal looseness at joints of the wheel.</a:t>
                      </a:r>
                    </a:p>
                  </a:txBody>
                  <a:tcPr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b="0" i="0" u="none" strike="noStrike" kern="1200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0.05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ctr" latinLnBrk="0" hangingPunct="1"/>
                      <a:r>
                        <a:rPr lang="en-US" sz="1100" b="0" i="0" u="none" strike="noStrike" kern="1200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0.06</a:t>
                      </a:r>
                      <a:endParaRPr lang="en-US" sz="1100" b="0" i="0" u="none" strike="noStrike" kern="1200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ea typeface="+mn-ea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 meet</a:t>
                      </a:r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acceptance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69103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35860" y="203199"/>
            <a:ext cx="9109740" cy="5448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>
                <a:solidFill>
                  <a:schemeClr val="bg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Test Results &amp; Observation: Radial load durability test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8024" y="1205448"/>
            <a:ext cx="18622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Test </a:t>
            </a:r>
            <a:r>
              <a:rPr lang="en-US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Condition:</a:t>
            </a:r>
            <a:endParaRPr lang="en-US" sz="1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452711" y="1144674"/>
            <a:ext cx="25350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u="sng" dirty="0" smtClean="0">
                <a:latin typeface="Arial" pitchFamily="34" charset="0"/>
              </a:rPr>
              <a:t>Ref. Test setup photo:</a:t>
            </a:r>
            <a:endParaRPr lang="en-US" sz="1600" b="1" u="sng" dirty="0">
              <a:latin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9294" y="3797475"/>
            <a:ext cx="14884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Test Result:</a:t>
            </a:r>
          </a:p>
        </p:txBody>
      </p:sp>
      <p:graphicFrame>
        <p:nvGraphicFramePr>
          <p:cNvPr id="13" name="Table 1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1225109"/>
              </p:ext>
            </p:extLst>
          </p:nvPr>
        </p:nvGraphicFramePr>
        <p:xfrm>
          <a:off x="135860" y="1655815"/>
          <a:ext cx="4022555" cy="1718870"/>
        </p:xfrm>
        <a:graphic>
          <a:graphicData uri="http://schemas.openxmlformats.org/drawingml/2006/table">
            <a:tbl>
              <a:tblPr/>
              <a:tblGrid>
                <a:gridCol w="27423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8016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08876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 marL="92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 </a:t>
                      </a:r>
                      <a:r>
                        <a:rPr kumimoji="0" lang="en-US" sz="11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Wheel Rim</a:t>
                      </a:r>
                    </a:p>
                  </a:txBody>
                  <a:tcPr marL="92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604997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Bending moment applied (N-m)</a:t>
                      </a:r>
                      <a:endParaRPr lang="en-US" sz="11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8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228.8</a:t>
                      </a:r>
                      <a:endParaRPr lang="en-US" sz="11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2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4997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 Duration (Cycles)</a:t>
                      </a:r>
                    </a:p>
                  </a:txBody>
                  <a:tcPr marL="1108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1,60,000</a:t>
                      </a:r>
                      <a:endParaRPr lang="en-US" sz="11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2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graphicFrame>
        <p:nvGraphicFramePr>
          <p:cNvPr id="14" name="Table 1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9041422"/>
              </p:ext>
            </p:extLst>
          </p:nvPr>
        </p:nvGraphicFramePr>
        <p:xfrm>
          <a:off x="158489" y="4159304"/>
          <a:ext cx="11469140" cy="1920169"/>
        </p:xfrm>
        <a:graphic>
          <a:graphicData uri="http://schemas.openxmlformats.org/drawingml/2006/table">
            <a:tbl>
              <a:tblPr/>
              <a:tblGrid>
                <a:gridCol w="6170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1652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71210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No.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Acceptance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criteria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Axial run out (mm)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Radial run out (mm)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Observation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12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Before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After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Before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After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121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8665">
                <a:tc gridSpan="11"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 WHEEL RIM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39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There should be no evidence of harmful cracks, significant deformation or any abnormal looseness at joints of the wheel.</a:t>
                      </a:r>
                    </a:p>
                  </a:txBody>
                  <a:tcPr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0.34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0.12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 meet</a:t>
                      </a:r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acceptance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3937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0.59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 meet</a:t>
                      </a:r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acceptance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15" name="Picture 29" descr="DSC09678.JPG"/>
          <p:cNvPicPr>
            <a:picLocks noChangeAspect="1"/>
          </p:cNvPicPr>
          <p:nvPr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l="10649" t="15625" r="21297" b="2431"/>
          <a:stretch>
            <a:fillRect/>
          </a:stretch>
        </p:blipFill>
        <p:spPr bwMode="auto">
          <a:xfrm>
            <a:off x="7691695" y="1544002"/>
            <a:ext cx="1479987" cy="2369316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pic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 flipV="1">
            <a:off x="9685466" y="1529605"/>
            <a:ext cx="2255507" cy="22373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7" name="Rounded Rectangular Callout 16"/>
          <p:cNvSpPr/>
          <p:nvPr/>
        </p:nvSpPr>
        <p:spPr>
          <a:xfrm>
            <a:off x="8109215" y="3610590"/>
            <a:ext cx="1440706" cy="263852"/>
          </a:xfrm>
          <a:prstGeom prst="wedgeRoundRectCallout">
            <a:avLst>
              <a:gd name="adj1" fmla="val -26124"/>
              <a:gd name="adj2" fmla="val -263422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100" dirty="0">
                <a:solidFill>
                  <a:schemeClr val="tx1"/>
                </a:solidFill>
              </a:rPr>
              <a:t>Eccentric weight</a:t>
            </a:r>
          </a:p>
        </p:txBody>
      </p:sp>
      <p:sp>
        <p:nvSpPr>
          <p:cNvPr id="18" name="Rounded Rectangular Callout 17"/>
          <p:cNvSpPr/>
          <p:nvPr/>
        </p:nvSpPr>
        <p:spPr>
          <a:xfrm>
            <a:off x="10917801" y="3206779"/>
            <a:ext cx="1005840" cy="575877"/>
          </a:xfrm>
          <a:prstGeom prst="wedgeRoundRectCallout">
            <a:avLst>
              <a:gd name="adj1" fmla="val -32516"/>
              <a:gd name="adj2" fmla="val -93055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100" dirty="0">
                <a:solidFill>
                  <a:schemeClr val="tx1"/>
                </a:solidFill>
              </a:rPr>
              <a:t>Wheel clamped on bed</a:t>
            </a:r>
          </a:p>
        </p:txBody>
      </p:sp>
    </p:spTree>
    <p:extLst>
      <p:ext uri="{BB962C8B-B14F-4D97-AF65-F5344CB8AC3E}">
        <p14:creationId xmlns:p14="http://schemas.microsoft.com/office/powerpoint/2010/main" val="32180755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135860" y="203199"/>
            <a:ext cx="9109740" cy="544815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1" i="0" kern="1200">
                <a:solidFill>
                  <a:schemeClr val="bg1"/>
                </a:solidFill>
                <a:latin typeface="Helvetica" pitchFamily="2" charset="0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latin typeface="Arial" pitchFamily="34" charset="0"/>
                <a:cs typeface="Arial" pitchFamily="34" charset="0"/>
              </a:rPr>
              <a:t>Test Results &amp; Observation: Radial load durability test</a:t>
            </a:r>
            <a:endParaRPr 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58024" y="1205448"/>
            <a:ext cx="186221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Test </a:t>
            </a:r>
            <a:r>
              <a:rPr lang="en-US" sz="1600" b="1" u="sng" dirty="0" smtClean="0">
                <a:latin typeface="Arial" panose="020B0604020202020204" pitchFamily="34" charset="0"/>
                <a:cs typeface="Arial" panose="020B0604020202020204" pitchFamily="34" charset="0"/>
              </a:rPr>
              <a:t>Condition:</a:t>
            </a:r>
            <a:endParaRPr lang="en-US" sz="1600" b="1" u="sng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5452711" y="1144674"/>
            <a:ext cx="253500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u="sng" dirty="0" smtClean="0">
                <a:latin typeface="Arial" pitchFamily="34" charset="0"/>
              </a:rPr>
              <a:t>Ref. Test setup photo:</a:t>
            </a:r>
            <a:endParaRPr lang="en-US" sz="1600" b="1" u="sng" dirty="0">
              <a:latin typeface="Arial" pitchFamily="34" charset="0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209294" y="3797475"/>
            <a:ext cx="1488421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/>
            </a:pPr>
            <a:r>
              <a:rPr lang="en-US" sz="1600" b="1" u="sng" dirty="0">
                <a:latin typeface="Arial" panose="020B0604020202020204" pitchFamily="34" charset="0"/>
                <a:cs typeface="Arial" panose="020B0604020202020204" pitchFamily="34" charset="0"/>
              </a:rPr>
              <a:t>Test Result:</a:t>
            </a:r>
          </a:p>
        </p:txBody>
      </p:sp>
      <p:graphicFrame>
        <p:nvGraphicFramePr>
          <p:cNvPr id="19" name="Table 1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2517132"/>
              </p:ext>
            </p:extLst>
          </p:nvPr>
        </p:nvGraphicFramePr>
        <p:xfrm>
          <a:off x="135859" y="1578530"/>
          <a:ext cx="4127047" cy="1641189"/>
        </p:xfrm>
        <a:graphic>
          <a:graphicData uri="http://schemas.openxmlformats.org/drawingml/2006/table">
            <a:tbl>
              <a:tblPr/>
              <a:tblGrid>
                <a:gridCol w="25794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4764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0527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1" i="0" u="none" strike="noStrik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</a:p>
                  </a:txBody>
                  <a:tcPr marL="92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sz="11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 </a:t>
                      </a:r>
                      <a:r>
                        <a:rPr kumimoji="0" lang="en-US" sz="1100" b="1" i="0" u="none" strike="noStrike" kern="1200" cap="none" normalizeH="0" baseline="0" dirty="0" smtClean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</a:rPr>
                        <a:t> Wheel Rim</a:t>
                      </a:r>
                    </a:p>
                  </a:txBody>
                  <a:tcPr marL="92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19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baseline="0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 </a:t>
                      </a:r>
                      <a:r>
                        <a:rPr lang="en-US" sz="11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Speed (RPM)</a:t>
                      </a:r>
                      <a:endParaRPr lang="en-US" sz="11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8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120</a:t>
                      </a:r>
                      <a:endParaRPr lang="en-US" sz="11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2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1973">
                <a:tc>
                  <a:txBody>
                    <a:bodyPr/>
                    <a:lstStyle/>
                    <a:p>
                      <a:pPr algn="l" fontAlgn="b"/>
                      <a:r>
                        <a:rPr lang="en-US" sz="11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Torsion moment applied (Nm)</a:t>
                      </a:r>
                      <a:endParaRPr lang="en-US" sz="11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1108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467.0</a:t>
                      </a:r>
                      <a:endParaRPr lang="en-US" sz="11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2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1973">
                <a:tc>
                  <a:txBody>
                    <a:bodyPr/>
                    <a:lstStyle/>
                    <a:p>
                      <a:pPr algn="l" fontAlgn="ctr"/>
                      <a:r>
                        <a:rPr lang="en-US" sz="1100" b="0" i="0" u="none" strike="noStrike" dirty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Test Duration (Cycles)</a:t>
                      </a:r>
                    </a:p>
                  </a:txBody>
                  <a:tcPr marL="1108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1,60,000</a:t>
                      </a:r>
                      <a:endParaRPr lang="en-US" sz="1100" b="0" i="0" u="none" strike="noStrike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236" marR="9236" marT="9236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graphicFrame>
        <p:nvGraphicFramePr>
          <p:cNvPr id="20" name="Table 1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81799767"/>
              </p:ext>
            </p:extLst>
          </p:nvPr>
        </p:nvGraphicFramePr>
        <p:xfrm>
          <a:off x="158489" y="4137380"/>
          <a:ext cx="11469140" cy="1913067"/>
        </p:xfrm>
        <a:graphic>
          <a:graphicData uri="http://schemas.openxmlformats.org/drawingml/2006/table">
            <a:tbl>
              <a:tblPr/>
              <a:tblGrid>
                <a:gridCol w="61709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8346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2165245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</a:tblGrid>
              <a:tr h="270207"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No. 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Acceptance </a:t>
                      </a:r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criteria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Axial run out (mm)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4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/>
                        </a:rPr>
                        <a:t>Radial run out (mm)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rowSpan="3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Observation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02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Before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After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Before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After test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02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Disc Side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05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Oppo. Side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37782">
                <a:tc gridSpan="11"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FRONT WHEEL RIM</a:t>
                      </a:r>
                      <a:endParaRPr lang="en-US" sz="1100" b="1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CC99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323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l" rtl="0" fontAlgn="b"/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There should be no evidence of harmful cracks, significant deformation or any abnormal looseness at joints of the wheel.</a:t>
                      </a:r>
                    </a:p>
                  </a:txBody>
                  <a:tcPr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0.58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0.42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0.44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0.15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0.12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 meet</a:t>
                      </a:r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acceptance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32332"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1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CCCFF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0.53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0.16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0.22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0.07</a:t>
                      </a:r>
                      <a:endParaRPr lang="en-US" sz="1100" b="0" i="0" u="none" strike="noStrike" dirty="0">
                        <a:solidFill>
                          <a:srgbClr val="000000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5938" marR="5938" marT="5938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rtl="0" fontAlgn="ctr"/>
                      <a:r>
                        <a:rPr lang="en-US" sz="1100" b="0" i="0" u="none" strike="noStrike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Sample meet</a:t>
                      </a:r>
                      <a:r>
                        <a:rPr lang="en-US" sz="1100" b="0" i="0" u="none" strike="noStrike" baseline="0" dirty="0" smtClean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acceptance</a:t>
                      </a:r>
                      <a:r>
                        <a:rPr lang="en-US" sz="1100" b="0" i="0" u="none" strike="noStrike" dirty="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 marR="0" marT="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pic>
        <p:nvPicPr>
          <p:cNvPr id="21" name="Picture 20" descr="DSC02370.jpg"/>
          <p:cNvPicPr>
            <a:picLocks noChangeAspect="1"/>
          </p:cNvPicPr>
          <p:nvPr/>
        </p:nvPicPr>
        <p:blipFill>
          <a:blip r:embed="rId2" cstate="print">
            <a:lum bright="10000"/>
          </a:blip>
          <a:srcRect l="32432" t="18018" b="13513"/>
          <a:stretch>
            <a:fillRect/>
          </a:stretch>
        </p:blipFill>
        <p:spPr>
          <a:xfrm>
            <a:off x="8340104" y="1483228"/>
            <a:ext cx="2937496" cy="223249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pic>
      <p:sp>
        <p:nvSpPr>
          <p:cNvPr id="22" name="Rounded Rectangular Callout 21"/>
          <p:cNvSpPr/>
          <p:nvPr/>
        </p:nvSpPr>
        <p:spPr>
          <a:xfrm>
            <a:off x="8340104" y="1483228"/>
            <a:ext cx="1340755" cy="289595"/>
          </a:xfrm>
          <a:prstGeom prst="wedgeRoundRectCallout">
            <a:avLst>
              <a:gd name="adj1" fmla="val 23117"/>
              <a:gd name="adj2" fmla="val 237327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100" dirty="0">
                <a:solidFill>
                  <a:schemeClr val="tx1"/>
                </a:solidFill>
              </a:rPr>
              <a:t>Wheel clamped</a:t>
            </a:r>
          </a:p>
        </p:txBody>
      </p:sp>
      <p:sp>
        <p:nvSpPr>
          <p:cNvPr id="23" name="Rounded Rectangular Callout 22"/>
          <p:cNvSpPr/>
          <p:nvPr/>
        </p:nvSpPr>
        <p:spPr>
          <a:xfrm>
            <a:off x="9338472" y="3487125"/>
            <a:ext cx="2103987" cy="457200"/>
          </a:xfrm>
          <a:prstGeom prst="wedgeRoundRectCallout">
            <a:avLst>
              <a:gd name="adj1" fmla="val -28569"/>
              <a:gd name="adj2" fmla="val -189928"/>
              <a:gd name="adj3" fmla="val 16667"/>
            </a:avLst>
          </a:prstGeom>
          <a:solidFill>
            <a:schemeClr val="accent4">
              <a:lumMod val="40000"/>
              <a:lumOff val="60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1100" dirty="0">
                <a:solidFill>
                  <a:schemeClr val="tx1"/>
                </a:solidFill>
              </a:rPr>
              <a:t>M/c arm connected to brake mounting area through fixture </a:t>
            </a:r>
          </a:p>
        </p:txBody>
      </p:sp>
    </p:spTree>
    <p:extLst>
      <p:ext uri="{BB962C8B-B14F-4D97-AF65-F5344CB8AC3E}">
        <p14:creationId xmlns:p14="http://schemas.microsoft.com/office/powerpoint/2010/main" val="38261339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5136" y="129749"/>
            <a:ext cx="4233907" cy="720000"/>
          </a:xfrm>
        </p:spPr>
        <p:txBody>
          <a:bodyPr anchor="b">
            <a:normAutofit/>
          </a:bodyPr>
          <a:lstStyle/>
          <a:p>
            <a:pPr>
              <a:defRPr/>
            </a:pPr>
            <a:r>
              <a:rPr lang="en-US" altLang="en-US" sz="2800" dirty="0">
                <a:latin typeface="Arial" pitchFamily="34" charset="0"/>
                <a:cs typeface="Arial" pitchFamily="34" charset="0"/>
              </a:rPr>
              <a:t>Test </a:t>
            </a:r>
            <a:r>
              <a:rPr lang="en-US" altLang="en-US" sz="2800" dirty="0" smtClean="0">
                <a:latin typeface="Arial" pitchFamily="34" charset="0"/>
                <a:cs typeface="Arial" pitchFamily="34" charset="0"/>
              </a:rPr>
              <a:t>Conclusion:</a:t>
            </a:r>
            <a:endParaRPr lang="en-US" altLang="en-US" sz="2800" dirty="0">
              <a:latin typeface="Arial" pitchFamily="34" charset="0"/>
              <a:cs typeface="Arial" pitchFamily="34" charset="0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207544" y="1313104"/>
            <a:ext cx="116923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Aft>
                <a:spcPts val="600"/>
              </a:spcAft>
              <a:buFont typeface="Wingdings" panose="05000000000000000000" pitchFamily="2" charset="2"/>
              <a:buChar char="q"/>
              <a:tabLst>
                <a:tab pos="457200" algn="l"/>
              </a:tabLst>
              <a:defRPr/>
            </a:pPr>
            <a:r>
              <a:rPr lang="en-US" dirty="0" smtClean="0">
                <a:latin typeface="Arial" pitchFamily="34" charset="0"/>
              </a:rPr>
              <a:t>K19_Micro Turner </a:t>
            </a:r>
            <a:r>
              <a:rPr lang="en-US" dirty="0" smtClean="0">
                <a:latin typeface="Arial" panose="020B0604020202020204" pitchFamily="34" charset="0"/>
                <a:cs typeface="Arial" panose="020B0604020202020204" pitchFamily="34" charset="0"/>
              </a:rPr>
              <a:t>front w</a:t>
            </a:r>
            <a:r>
              <a:rPr lang="en-US" dirty="0" smtClean="0">
                <a:latin typeface="Arial" pitchFamily="34" charset="0"/>
              </a:rPr>
              <a:t>heel rim sample 1 </a:t>
            </a:r>
            <a:r>
              <a:rPr lang="en-IN" dirty="0" smtClean="0">
                <a:latin typeface="Arial" pitchFamily="34" charset="0"/>
              </a:rPr>
              <a:t>meet </a:t>
            </a:r>
            <a:r>
              <a:rPr lang="en-IN" dirty="0">
                <a:latin typeface="Arial" pitchFamily="34" charset="0"/>
              </a:rPr>
              <a:t>acceptance criteria of </a:t>
            </a:r>
            <a:r>
              <a:rPr lang="en-US" dirty="0">
                <a:latin typeface="Arial" pitchFamily="34" charset="0"/>
              </a:rPr>
              <a:t>Radial load durability </a:t>
            </a:r>
            <a:r>
              <a:rPr lang="en-US" dirty="0" smtClean="0">
                <a:latin typeface="Arial" pitchFamily="34" charset="0"/>
              </a:rPr>
              <a:t>test </a:t>
            </a:r>
            <a:r>
              <a:rPr lang="en-IN" dirty="0" smtClean="0">
                <a:latin typeface="Arial" pitchFamily="34" charset="0"/>
              </a:rPr>
              <a:t>as </a:t>
            </a:r>
            <a:r>
              <a:rPr lang="en-IN" dirty="0">
                <a:latin typeface="Arial" pitchFamily="34" charset="0"/>
              </a:rPr>
              <a:t>per </a:t>
            </a:r>
            <a:r>
              <a:rPr lang="en-IN" dirty="0" smtClean="0">
                <a:latin typeface="Arial" pitchFamily="34" charset="0"/>
              </a:rPr>
              <a:t>ABS00036_01 standard.</a:t>
            </a:r>
            <a:r>
              <a:rPr lang="en-IN" sz="1800" dirty="0" smtClean="0">
                <a:solidFill>
                  <a:srgbClr val="1F497D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10" name="Rectangle 9"/>
          <p:cNvSpPr/>
          <p:nvPr/>
        </p:nvSpPr>
        <p:spPr>
          <a:xfrm>
            <a:off x="207545" y="1932551"/>
            <a:ext cx="116923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lvl="0" indent="-285750">
              <a:spcAft>
                <a:spcPts val="600"/>
              </a:spcAft>
              <a:buFont typeface="Wingdings" panose="05000000000000000000" pitchFamily="2" charset="2"/>
              <a:buChar char="q"/>
              <a:tabLst>
                <a:tab pos="457200" algn="l"/>
              </a:tabLst>
              <a:defRPr/>
            </a:pPr>
            <a:r>
              <a:rPr lang="en-US" dirty="0" smtClean="0">
                <a:latin typeface="Arial" pitchFamily="34" charset="0"/>
              </a:rPr>
              <a:t>K19_Micro </a:t>
            </a:r>
            <a:r>
              <a:rPr lang="en-US" dirty="0">
                <a:latin typeface="Arial" pitchFamily="34" charset="0"/>
              </a:rPr>
              <a:t>Turner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front </a:t>
            </a:r>
            <a:r>
              <a:rPr lang="en-US" dirty="0" smtClean="0">
                <a:latin typeface="Arial" pitchFamily="34" charset="0"/>
              </a:rPr>
              <a:t>wheel rim sample 1 &amp; sample 2 </a:t>
            </a:r>
            <a:r>
              <a:rPr lang="en-IN" dirty="0" smtClean="0">
                <a:latin typeface="Arial" pitchFamily="34" charset="0"/>
              </a:rPr>
              <a:t>meet </a:t>
            </a:r>
            <a:r>
              <a:rPr lang="en-IN" dirty="0">
                <a:latin typeface="Arial" pitchFamily="34" charset="0"/>
              </a:rPr>
              <a:t>acceptance criteria </a:t>
            </a:r>
            <a:r>
              <a:rPr lang="en-IN" dirty="0" smtClean="0">
                <a:latin typeface="Arial" pitchFamily="34" charset="0"/>
              </a:rPr>
              <a:t>of </a:t>
            </a:r>
            <a:r>
              <a:rPr lang="en-US" dirty="0" smtClean="0">
                <a:latin typeface="Arial" pitchFamily="34" charset="0"/>
              </a:rPr>
              <a:t>Cornering </a:t>
            </a:r>
            <a:r>
              <a:rPr lang="en-US" dirty="0">
                <a:latin typeface="Arial" pitchFamily="34" charset="0"/>
              </a:rPr>
              <a:t>fatigue test </a:t>
            </a:r>
            <a:r>
              <a:rPr lang="en-IN" dirty="0">
                <a:latin typeface="Arial" pitchFamily="34" charset="0"/>
              </a:rPr>
              <a:t>as per ABS00036_01 standard</a:t>
            </a:r>
            <a:r>
              <a:rPr lang="en-IN" dirty="0" smtClean="0">
                <a:latin typeface="Arial" pitchFamily="34" charset="0"/>
              </a:rPr>
              <a:t>.</a:t>
            </a:r>
            <a:endParaRPr lang="en-IN" dirty="0" smtClean="0">
              <a:latin typeface="Arial" pitchFamily="34" charset="0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207545" y="2578882"/>
            <a:ext cx="1169235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Aft>
                <a:spcPts val="600"/>
              </a:spcAft>
              <a:buFont typeface="Wingdings" panose="05000000000000000000" pitchFamily="2" charset="2"/>
              <a:buChar char="q"/>
              <a:tabLst>
                <a:tab pos="457200" algn="l"/>
              </a:tabLst>
              <a:defRPr/>
            </a:pPr>
            <a:r>
              <a:rPr lang="en-US" dirty="0" smtClean="0">
                <a:latin typeface="Arial" pitchFamily="34" charset="0"/>
              </a:rPr>
              <a:t>K19_Micro </a:t>
            </a:r>
            <a:r>
              <a:rPr lang="en-US" dirty="0">
                <a:latin typeface="Arial" pitchFamily="34" charset="0"/>
              </a:rPr>
              <a:t>Turner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front </a:t>
            </a:r>
            <a:r>
              <a:rPr lang="en-US" dirty="0" smtClean="0">
                <a:latin typeface="Arial" pitchFamily="34" charset="0"/>
              </a:rPr>
              <a:t>wheel rim </a:t>
            </a:r>
            <a:r>
              <a:rPr lang="en-US" dirty="0">
                <a:latin typeface="Arial" pitchFamily="34" charset="0"/>
              </a:rPr>
              <a:t>sample 1 &amp; sample 2 </a:t>
            </a:r>
            <a:r>
              <a:rPr lang="en-IN" dirty="0" smtClean="0">
                <a:latin typeface="Arial" pitchFamily="34" charset="0"/>
              </a:rPr>
              <a:t>meet </a:t>
            </a:r>
            <a:r>
              <a:rPr lang="en-IN" dirty="0">
                <a:latin typeface="Arial" pitchFamily="34" charset="0"/>
              </a:rPr>
              <a:t>acceptance criteria of T</a:t>
            </a:r>
            <a:r>
              <a:rPr lang="en-IN" dirty="0" smtClean="0">
                <a:latin typeface="Arial" pitchFamily="34" charset="0"/>
              </a:rPr>
              <a:t>orsion</a:t>
            </a:r>
            <a:r>
              <a:rPr lang="en-US" dirty="0" smtClean="0">
                <a:latin typeface="Arial" pitchFamily="34" charset="0"/>
              </a:rPr>
              <a:t> </a:t>
            </a:r>
            <a:r>
              <a:rPr lang="en-US" dirty="0">
                <a:latin typeface="Arial" pitchFamily="34" charset="0"/>
              </a:rPr>
              <a:t>fatigue test </a:t>
            </a:r>
            <a:r>
              <a:rPr lang="en-IN" dirty="0">
                <a:latin typeface="Arial" pitchFamily="34" charset="0"/>
              </a:rPr>
              <a:t>as per ABS00036_01 standard</a:t>
            </a:r>
            <a:r>
              <a:rPr lang="en-IN" dirty="0" smtClean="0">
                <a:latin typeface="Arial" pitchFamily="34" charset="0"/>
              </a:rPr>
              <a:t>.</a:t>
            </a:r>
            <a:endParaRPr lang="en-IN" dirty="0">
              <a:latin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20502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136" y="129749"/>
            <a:ext cx="4233907" cy="720000"/>
          </a:xfrm>
        </p:spPr>
        <p:txBody>
          <a:bodyPr anchor="b">
            <a:normAutofit/>
          </a:bodyPr>
          <a:lstStyle/>
          <a:p>
            <a:pPr>
              <a:defRPr/>
            </a:pPr>
            <a:r>
              <a:rPr lang="en-US" altLang="en-US" sz="2800" dirty="0">
                <a:latin typeface="Arial" pitchFamily="34" charset="0"/>
                <a:cs typeface="Arial" pitchFamily="34" charset="0"/>
              </a:rPr>
              <a:t>Test </a:t>
            </a:r>
            <a:r>
              <a:rPr lang="en-US" altLang="en-US" sz="2500" dirty="0" smtClean="0">
                <a:latin typeface="Arial" pitchFamily="34" charset="0"/>
                <a:cs typeface="Arial" pitchFamily="34" charset="0"/>
              </a:rPr>
              <a:t>Request</a:t>
            </a:r>
            <a:r>
              <a:rPr lang="en-US" altLang="en-US" sz="280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altLang="en-US" sz="2800" dirty="0">
                <a:latin typeface="Arial" pitchFamily="34" charset="0"/>
                <a:cs typeface="Arial" pitchFamily="34" charset="0"/>
              </a:rPr>
              <a:t>D</a:t>
            </a:r>
            <a:r>
              <a:rPr lang="en-US" altLang="en-US" sz="2800" dirty="0" smtClean="0">
                <a:latin typeface="Arial" pitchFamily="34" charset="0"/>
                <a:cs typeface="Arial" pitchFamily="34" charset="0"/>
              </a:rPr>
              <a:t>etails</a:t>
            </a:r>
            <a:r>
              <a:rPr lang="en-US" altLang="en-US" sz="2800" dirty="0">
                <a:latin typeface="Arial" pitchFamily="34" charset="0"/>
                <a:cs typeface="Arial" pitchFamily="34" charset="0"/>
              </a:rPr>
              <a:t>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822672" y="6472729"/>
            <a:ext cx="93243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</a:rPr>
              <a:t>Sheet no - 7</a:t>
            </a:r>
            <a:endParaRPr lang="en-IN" sz="1200" dirty="0">
              <a:solidFill>
                <a:schemeClr val="bg1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25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481363" y="1243638"/>
            <a:ext cx="9341309" cy="502920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1946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Hemant Tes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Hemant Test</Template>
  <TotalTime>2644</TotalTime>
  <Words>630</Words>
  <Application>Microsoft Office PowerPoint</Application>
  <PresentationFormat>Widescreen</PresentationFormat>
  <Paragraphs>202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Helvetica</vt:lpstr>
      <vt:lpstr>Times New Roman</vt:lpstr>
      <vt:lpstr>Verdana</vt:lpstr>
      <vt:lpstr>Wingdings</vt:lpstr>
      <vt:lpstr>Hemant Test</vt:lpstr>
      <vt:lpstr>PowerPoint Presentation</vt:lpstr>
      <vt:lpstr>Executive Summary :</vt:lpstr>
      <vt:lpstr>PowerPoint Presentation</vt:lpstr>
      <vt:lpstr>PowerPoint Presentation</vt:lpstr>
      <vt:lpstr>PowerPoint Presentation</vt:lpstr>
      <vt:lpstr>Test Conclusion:</vt:lpstr>
      <vt:lpstr>Test Request Details: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R104H_EV_BRAKE PEDAL ASSY TESTING</dc:title>
  <dc:creator>Windows User</dc:creator>
  <cp:lastModifiedBy>MANDAR DAHE</cp:lastModifiedBy>
  <cp:revision>215</cp:revision>
  <dcterms:created xsi:type="dcterms:W3CDTF">2020-04-08T06:24:51Z</dcterms:created>
  <dcterms:modified xsi:type="dcterms:W3CDTF">2025-01-07T08:28:32Z</dcterms:modified>
</cp:coreProperties>
</file>

<file path=docProps/thumbnail.jpeg>
</file>